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0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86" r:id="rId10"/>
    <p:sldId id="282" r:id="rId11"/>
    <p:sldId id="263" r:id="rId12"/>
    <p:sldId id="283" r:id="rId13"/>
    <p:sldId id="287" r:id="rId14"/>
    <p:sldId id="264" r:id="rId15"/>
    <p:sldId id="288" r:id="rId16"/>
    <p:sldId id="265" r:id="rId17"/>
    <p:sldId id="266" r:id="rId18"/>
    <p:sldId id="267" r:id="rId19"/>
    <p:sldId id="278" r:id="rId20"/>
    <p:sldId id="268" r:id="rId21"/>
    <p:sldId id="269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B8"/>
    <a:srgbClr val="22682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wmf"/><Relationship Id="rId1" Type="http://schemas.openxmlformats.org/officeDocument/2006/relationships/image" Target="../media/image24.jpeg"/><Relationship Id="rId6" Type="http://schemas.openxmlformats.org/officeDocument/2006/relationships/image" Target="../media/image26.wmf"/><Relationship Id="rId5" Type="http://schemas.openxmlformats.org/officeDocument/2006/relationships/image" Target="../media/image16.wmf"/><Relationship Id="rId4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FAA2E-7F83-4D19-B61D-4363DA02A18D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59133-AAE7-416E-9FF2-616DBBE04E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2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59133-AAE7-416E-9FF2-616DBBE04EE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28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59133-AAE7-416E-9FF2-616DBBE04EE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71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1939-1B73-4263-AFEB-4707151F2614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361B-F15C-4049-AAF4-6467C3F06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1939-1B73-4263-AFEB-4707151F2614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361B-F15C-4049-AAF4-6467C3F06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1939-1B73-4263-AFEB-4707151F2614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361B-F15C-4049-AAF4-6467C3F06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1939-1B73-4263-AFEB-4707151F2614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361B-F15C-4049-AAF4-6467C3F06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1939-1B73-4263-AFEB-4707151F2614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361B-F15C-4049-AAF4-6467C3F06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1939-1B73-4263-AFEB-4707151F2614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361B-F15C-4049-AAF4-6467C3F06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1939-1B73-4263-AFEB-4707151F2614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361B-F15C-4049-AAF4-6467C3F06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1939-1B73-4263-AFEB-4707151F2614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361B-F15C-4049-AAF4-6467C3F06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1939-1B73-4263-AFEB-4707151F2614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361B-F15C-4049-AAF4-6467C3F06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1939-1B73-4263-AFEB-4707151F2614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361B-F15C-4049-AAF4-6467C3F06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1939-1B73-4263-AFEB-4707151F2614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361B-F15C-4049-AAF4-6467C3F06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81939-1B73-4263-AFEB-4707151F2614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9361B-F15C-4049-AAF4-6467C3F06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3.wmf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image" Target="../media/image14.jpeg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hyperlink" Target="http://en.wikipedia.org/wiki/Mass" TargetMode="Externa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9.wmf"/><Relationship Id="rId5" Type="http://schemas.openxmlformats.org/officeDocument/2006/relationships/hyperlink" Target="http://en.wikipedia.org/wiki/Proportionality_(mathematics)" TargetMode="External"/><Relationship Id="rId10" Type="http://schemas.openxmlformats.org/officeDocument/2006/relationships/oleObject" Target="../embeddings/oleObject14.bin"/><Relationship Id="rId4" Type="http://schemas.openxmlformats.org/officeDocument/2006/relationships/hyperlink" Target="http://en.wikipedia.org/wiki/Volume" TargetMode="External"/><Relationship Id="rId9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oleObject" Target="../embeddings/oleObject19.bin"/><Relationship Id="rId7" Type="http://schemas.openxmlformats.org/officeDocument/2006/relationships/image" Target="../media/image10.wmf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24.jpeg"/><Relationship Id="rId10" Type="http://schemas.openxmlformats.org/officeDocument/2006/relationships/image" Target="../media/image16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3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deal_gas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6002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chemistry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3810000"/>
            <a:ext cx="4495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Nasrin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Mahmoda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Lecturer (chemistry)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Cantonment public school and college,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momenshahi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47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Environmental chemistry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066800"/>
            <a:ext cx="9144000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Charles's law</a:t>
            </a:r>
            <a:endParaRPr kumimoji="0" lang="en-US" sz="5400" b="1" i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929825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Mathematically,</a:t>
            </a: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3124200" y="2209800"/>
          <a:ext cx="990600" cy="402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4" name="Equation" r:id="rId3" imgW="317160" imgH="164880" progId="Equation.3">
                  <p:embed/>
                </p:oleObj>
              </mc:Choice>
              <mc:Fallback>
                <p:oleObj name="Equation" r:id="rId3" imgW="317160" imgH="164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209800"/>
                        <a:ext cx="990600" cy="402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43400" y="21437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Here n and P constant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3048000" y="2743200"/>
          <a:ext cx="1441938" cy="323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5" name="Equation" r:id="rId5" imgW="520560" imgH="164880" progId="Equation.3">
                  <p:embed/>
                </p:oleObj>
              </mc:Choice>
              <mc:Fallback>
                <p:oleObj name="Equation" r:id="rId5" imgW="520560" imgH="1648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743200"/>
                        <a:ext cx="1441938" cy="323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inde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1600" y="3733800"/>
            <a:ext cx="6248400" cy="2819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7400" y="2667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Or,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3124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 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Environmental chemistry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1066800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Combined gas law based on Boyle &amp; Charles’s law</a:t>
            </a:r>
            <a:endParaRPr kumimoji="0" lang="en-US" sz="3200" b="1" i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1828800"/>
            <a:ext cx="44196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According to Boyles law,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514600"/>
            <a:ext cx="449580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According to Charles law, 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9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5181600" y="2667000"/>
          <a:ext cx="838200" cy="465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0" name="Equation" r:id="rId5" imgW="317160" imgH="164880" progId="Equation.3">
                  <p:embed/>
                </p:oleObj>
              </mc:Choice>
              <mc:Fallback>
                <p:oleObj name="Equation" r:id="rId5" imgW="317160" imgH="1648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667000"/>
                        <a:ext cx="838200" cy="4656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971800" y="3200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Therefore,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5181600" y="3124200"/>
          <a:ext cx="129785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1" name="Equation" r:id="rId7" imgW="609480" imgH="393480" progId="Equation.3">
                  <p:embed/>
                </p:oleObj>
              </mc:Choice>
              <mc:Fallback>
                <p:oleObj name="Equation" r:id="rId7" imgW="60948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124200"/>
                        <a:ext cx="129785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5029201" y="3810000"/>
          <a:ext cx="1447800" cy="831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2" name="Equation" r:id="rId9" imgW="685800" imgH="393480" progId="Equation.3">
                  <p:embed/>
                </p:oleObj>
              </mc:Choice>
              <mc:Fallback>
                <p:oleObj name="Equation" r:id="rId9" imgW="68580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1" y="3810000"/>
                        <a:ext cx="1447800" cy="8311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114800" y="38862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Or,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00600" y="4648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PV = KT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6200" y="53340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Or,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900" name="Object 12"/>
          <p:cNvGraphicFramePr>
            <a:graphicFrameLocks noChangeAspect="1"/>
          </p:cNvGraphicFramePr>
          <p:nvPr/>
        </p:nvGraphicFramePr>
        <p:xfrm>
          <a:off x="4876800" y="5334000"/>
          <a:ext cx="199103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3" name="Equation" r:id="rId11" imgW="1028520" imgH="393480" progId="Equation.3">
                  <p:embed/>
                </p:oleObj>
              </mc:Choice>
              <mc:Fallback>
                <p:oleObj name="Equation" r:id="rId11" imgW="1028520" imgH="3934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334000"/>
                        <a:ext cx="1991032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725988" y="6096000"/>
          <a:ext cx="20542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4" name="Equation" r:id="rId13" imgW="838080" imgH="393480" progId="Equation.3">
                  <p:embed/>
                </p:oleObj>
              </mc:Choice>
              <mc:Fallback>
                <p:oleObj name="Equation" r:id="rId13" imgW="838080" imgH="393480" progId="Equation.3">
                  <p:embed/>
                  <p:pic>
                    <p:nvPicPr>
                      <p:cNvPr id="0" name="Picture 13" descr="Water droplets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5988" y="6096000"/>
                        <a:ext cx="2054225" cy="685800"/>
                      </a:xfrm>
                      <a:prstGeom prst="rect">
                        <a:avLst/>
                      </a:prstGeom>
                      <a:blipFill dpi="0" rotWithShape="0">
                        <a:blip r:embed="rId15"/>
                        <a:srcRect/>
                        <a:tile tx="0" ty="0" sx="100000" sy="100000" flip="none" algn="tl"/>
                      </a:blip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2" name="Object 14"/>
          <p:cNvGraphicFramePr>
            <a:graphicFrameLocks noChangeAspect="1"/>
          </p:cNvGraphicFramePr>
          <p:nvPr/>
        </p:nvGraphicFramePr>
        <p:xfrm>
          <a:off x="5257800" y="1676400"/>
          <a:ext cx="1066800" cy="935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5" name="Equation" r:id="rId16" imgW="380880" imgH="393480" progId="Equation.3">
                  <p:embed/>
                </p:oleObj>
              </mc:Choice>
              <mc:Fallback>
                <p:oleObj name="Equation" r:id="rId16" imgW="380880" imgH="39348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676400"/>
                        <a:ext cx="1066800" cy="9355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8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905000"/>
            <a:ext cx="9144000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pressure of a gas of fixed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hlinkClick r:id="rId3" tooltip="Mass"/>
              </a:rPr>
              <a:t>mass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and fixed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hlinkClick r:id="rId4" tooltip="Volume"/>
              </a:rPr>
              <a:t>volume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hlinkClick r:id="rId5" tooltip="Proportionality (mathematics)"/>
              </a:rPr>
              <a:t>directly proportional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to the gas's absolute temperature.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Environmental chemistry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066800"/>
            <a:ext cx="9144000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Gay </a:t>
            </a:r>
            <a:r>
              <a:rPr lang="en-US" sz="5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Lussac’s</a:t>
            </a:r>
            <a:r>
              <a:rPr lang="en-US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law of pressure</a:t>
            </a:r>
            <a:endParaRPr kumimoji="0" lang="en-US" sz="5400" b="1" i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3434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Mathematically,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2667001" y="4495801"/>
          <a:ext cx="1142999" cy="550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2" name="Equation" r:id="rId6" imgW="342720" imgH="164880" progId="Equation.3">
                  <p:embed/>
                </p:oleObj>
              </mc:Choice>
              <mc:Fallback>
                <p:oleObj name="Equation" r:id="rId6" imgW="342720" imgH="1648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4495801"/>
                        <a:ext cx="1142999" cy="5500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2514600" y="5257800"/>
          <a:ext cx="1306286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3" name="Equation" r:id="rId8" imgW="520560" imgH="152280" progId="Equation.3">
                  <p:embed/>
                </p:oleObj>
              </mc:Choice>
              <mc:Fallback>
                <p:oleObj name="Equation" r:id="rId8" imgW="520560" imgH="152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257800"/>
                        <a:ext cx="1306286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2590800" y="5710767"/>
          <a:ext cx="1066800" cy="918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4" name="Equation" r:id="rId10" imgW="457200" imgH="393480" progId="Equation.3">
                  <p:embed/>
                </p:oleObj>
              </mc:Choice>
              <mc:Fallback>
                <p:oleObj name="Equation" r:id="rId10" imgW="4572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710767"/>
                        <a:ext cx="1066800" cy="918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Environmental chemistry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Avogadro’s law</a:t>
            </a:r>
            <a:endParaRPr kumimoji="0" lang="en-US" sz="5400" b="1" i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0574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Avogadro's law states that, "</a:t>
            </a:r>
            <a:r>
              <a:rPr lang="en-US" sz="4000" u="sng" dirty="0" smtClean="0">
                <a:solidFill>
                  <a:srgbClr val="002CB8"/>
                </a:solidFill>
                <a:latin typeface="Times New Roman" pitchFamily="18" charset="0"/>
                <a:cs typeface="Times New Roman" pitchFamily="18" charset="0"/>
              </a:rPr>
              <a:t>equal volumes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of all gases, at the </a:t>
            </a:r>
            <a:r>
              <a:rPr lang="en-US" sz="4000" u="sng" dirty="0" smtClean="0">
                <a:solidFill>
                  <a:srgbClr val="002CB8"/>
                </a:solidFill>
                <a:latin typeface="Times New Roman" pitchFamily="18" charset="0"/>
                <a:cs typeface="Times New Roman" pitchFamily="18" charset="0"/>
              </a:rPr>
              <a:t>same temperature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4000" u="sng" dirty="0" smtClean="0">
                <a:solidFill>
                  <a:srgbClr val="002CB8"/>
                </a:solidFill>
                <a:latin typeface="Times New Roman" pitchFamily="18" charset="0"/>
                <a:cs typeface="Times New Roman" pitchFamily="18" charset="0"/>
              </a:rPr>
              <a:t>pressure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have the </a:t>
            </a:r>
            <a:r>
              <a:rPr lang="en-US" sz="4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same number of molecules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".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648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Mathematically,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2649415" y="4648200"/>
          <a:ext cx="77958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4" name="Equation" r:id="rId3" imgW="241200" imgH="164880" progId="Equation.3">
                  <p:embed/>
                </p:oleObj>
              </mc:Choice>
              <mc:Fallback>
                <p:oleObj name="Equation" r:id="rId3" imgW="241200" imgH="164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415" y="4648200"/>
                        <a:ext cx="77958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81400" y="448835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51448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V=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2514600" y="5715000"/>
          <a:ext cx="1066800" cy="918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5" name="Equation" r:id="rId5" imgW="457200" imgH="393480" progId="Equation.3">
                  <p:embed/>
                </p:oleObj>
              </mc:Choice>
              <mc:Fallback>
                <p:oleObj name="Equation" r:id="rId5" imgW="45720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715000"/>
                        <a:ext cx="1066800" cy="918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733800" y="6031468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Constant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502150" y="3365500"/>
          <a:ext cx="1397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6" name="Equation" r:id="rId7" imgW="139680" imgH="126720" progId="Equation.3">
                  <p:embed/>
                </p:oleObj>
              </mc:Choice>
              <mc:Fallback>
                <p:oleObj name="Equation" r:id="rId7" imgW="139680" imgH="1267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3365500"/>
                        <a:ext cx="139700" cy="12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1758950" y="5943600"/>
          <a:ext cx="5270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7" name="Equation" r:id="rId9" imgW="139680" imgH="126720" progId="Equation.3">
                  <p:embed/>
                </p:oleObj>
              </mc:Choice>
              <mc:Fallback>
                <p:oleObj name="Equation" r:id="rId9" imgW="139680" imgH="1267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5943600"/>
                        <a:ext cx="5270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828800" y="5191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Or,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/>
      <p:bldP spid="10" grpId="0"/>
      <p:bldP spid="1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Environmental chemistry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066800"/>
            <a:ext cx="9144000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Evaluation of phase-1</a:t>
            </a:r>
            <a:endParaRPr kumimoji="0" lang="en-US" sz="5400" b="1" i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888159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1. State Boyle’s law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335959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2. Draw the graph of V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T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" grpId="1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Environmental chemistry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066800"/>
            <a:ext cx="9144000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Evaluation of phase-1</a:t>
            </a:r>
            <a:endParaRPr kumimoji="0" lang="en-US" sz="5400" b="1" i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888159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1. State Boyle’s law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335959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2. Draw the graph of V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T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37160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37160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Environmental chemistry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1066800"/>
            <a:ext cx="9144000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ideal gas equation</a:t>
            </a:r>
            <a:endParaRPr kumimoji="0" lang="en-US" sz="5400" b="1" i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362200"/>
            <a:ext cx="5562600" cy="707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According to Boyles law,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76200" y="3424535"/>
            <a:ext cx="5562600" cy="707886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According to Charles law,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52400" y="4488359"/>
            <a:ext cx="5943600" cy="707886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According to Avogadro law, </a:t>
            </a: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6019800" y="4648200"/>
          <a:ext cx="77958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4" name="Equation" r:id="rId3" imgW="241200" imgH="164880" progId="Equation.3">
                  <p:embed/>
                </p:oleObj>
              </mc:Choice>
              <mc:Fallback>
                <p:oleObj name="Equation" r:id="rId3" imgW="241200" imgH="164880" progId="Equation.3">
                  <p:embed/>
                  <p:pic>
                    <p:nvPicPr>
                      <p:cNvPr id="0" name="Picture 1" descr="Recycled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648200"/>
                        <a:ext cx="779585" cy="533400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934200" y="4488359"/>
            <a:ext cx="5334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6019800" y="3645197"/>
          <a:ext cx="8382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5" name="Equation" r:id="rId6" imgW="317160" imgH="164880" progId="Equation.3">
                  <p:embed/>
                </p:oleObj>
              </mc:Choice>
              <mc:Fallback>
                <p:oleObj name="Equation" r:id="rId6" imgW="317160" imgH="164880" progId="Equation.3">
                  <p:embed/>
                  <p:pic>
                    <p:nvPicPr>
                      <p:cNvPr id="0" name="Picture 2" descr="Pink tissue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645197"/>
                        <a:ext cx="838200" cy="465138"/>
                      </a:xfrm>
                      <a:prstGeom prst="rect">
                        <a:avLst/>
                      </a:prstGeom>
                      <a:blipFill dpi="0" rotWithShape="0">
                        <a:blip r:embed="rId8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6096000" y="2341562"/>
          <a:ext cx="10668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6" name="Equation" r:id="rId9" imgW="380880" imgH="393480" progId="Equation.3">
                  <p:embed/>
                </p:oleObj>
              </mc:Choice>
              <mc:Fallback>
                <p:oleObj name="Equation" r:id="rId9" imgW="380880" imgH="393480" progId="Equation.3">
                  <p:embed/>
                  <p:pic>
                    <p:nvPicPr>
                      <p:cNvPr id="0" name="Picture 3" descr="Pink tissue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341562"/>
                        <a:ext cx="1066800" cy="935038"/>
                      </a:xfrm>
                      <a:prstGeom prst="rect">
                        <a:avLst/>
                      </a:prstGeom>
                      <a:blipFill dpi="0" rotWithShape="0">
                        <a:blip r:embed="rId8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543800" y="2590800"/>
            <a:ext cx="160020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n, T const.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0" y="3729335"/>
            <a:ext cx="1447800" cy="46166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n, P const.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0" y="4716959"/>
            <a:ext cx="1447800" cy="461665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P, 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const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5511225"/>
            <a:ext cx="5867400" cy="584775"/>
          </a:xfrm>
          <a:prstGeom prst="rect">
            <a:avLst/>
          </a:prstGeom>
          <a:gradFill flip="none" rotWithShape="1">
            <a:gsLst>
              <a:gs pos="0">
                <a:srgbClr val="CC0066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Combining these three law we get, </a:t>
            </a:r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6019800" y="5486400"/>
          <a:ext cx="990600" cy="853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7" name="Equation" r:id="rId11" imgW="457200" imgH="393480" progId="Equation.3">
                  <p:embed/>
                </p:oleObj>
              </mc:Choice>
              <mc:Fallback>
                <p:oleObj name="Equation" r:id="rId11" imgW="457200" imgH="393480" progId="Equation.3">
                  <p:embed/>
                  <p:pic>
                    <p:nvPicPr>
                      <p:cNvPr id="0" name="Picture 5" descr="Recycled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486400"/>
                        <a:ext cx="990600" cy="853017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315200" y="5715000"/>
            <a:ext cx="1828800" cy="461665"/>
          </a:xfrm>
          <a:prstGeom prst="rect">
            <a:avLst/>
          </a:prstGeom>
          <a:gradFill flip="none" rotWithShape="1">
            <a:gsLst>
              <a:gs pos="0">
                <a:srgbClr val="CC0066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n, P, T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variable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Environmental chemistry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066800"/>
            <a:ext cx="9144000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ideal gas equation</a:t>
            </a:r>
            <a:endParaRPr kumimoji="0" lang="en-US" sz="5400" b="1" i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524780"/>
            <a:ext cx="22098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PV =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nRT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246322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1447800" y="3429000"/>
          <a:ext cx="169114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4" name="Equation" r:id="rId4" imgW="545760" imgH="393480" progId="Equation.3">
                  <p:embed/>
                </p:oleObj>
              </mc:Choice>
              <mc:Fallback>
                <p:oleObj name="Equation" r:id="rId4" imgW="54576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429000"/>
                        <a:ext cx="1691148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6200" y="5105400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Here 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4400" u="sng" dirty="0" smtClean="0">
                <a:solidFill>
                  <a:srgbClr val="002CB8"/>
                </a:solidFill>
                <a:latin typeface="Times New Roman" pitchFamily="18" charset="0"/>
                <a:cs typeface="Times New Roman" pitchFamily="18" charset="0"/>
              </a:rPr>
              <a:t>universal gas constant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4400" u="sng" dirty="0" smtClean="0">
                <a:solidFill>
                  <a:srgbClr val="002CB8"/>
                </a:solidFill>
                <a:latin typeface="Times New Roman" pitchFamily="18" charset="0"/>
                <a:cs typeface="Times New Roman" pitchFamily="18" charset="0"/>
              </a:rPr>
              <a:t>molar gas constant</a:t>
            </a:r>
            <a:endParaRPr lang="en-US" sz="4400" u="sng" dirty="0">
              <a:solidFill>
                <a:srgbClr val="002CB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Environmental chemistry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1066800"/>
            <a:ext cx="9144000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Evaluation of phase-2</a:t>
            </a:r>
            <a:endParaRPr kumimoji="0" lang="en-US" sz="5400" b="1" i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971800"/>
            <a:ext cx="9144000" cy="83099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Write down the ideal gas </a:t>
            </a:r>
            <a:r>
              <a:rPr lang="en-US" sz="4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eqution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Environmental chemistry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1066800"/>
            <a:ext cx="9144000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Summary of the class</a:t>
            </a:r>
            <a:endParaRPr kumimoji="0" lang="en-US" sz="5400" b="1" i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22098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Environmental chemistry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243310"/>
            <a:ext cx="9144000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en-US" sz="3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Image result for adiabatic process ani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Environmental chemistry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1066800"/>
            <a:ext cx="9144000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  <a:endParaRPr kumimoji="0" lang="en-US" sz="5400" b="1" i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893074"/>
            <a:ext cx="9144000" cy="304698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Explain three gas law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Why R is a universal constant</a:t>
            </a:r>
            <a:endParaRPr lang="en-US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7800" y="1981200"/>
            <a:ext cx="642990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Thanks</a:t>
            </a:r>
            <a:endParaRPr lang="en-US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Environmental chemistry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562761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000" dirty="0" smtClean="0">
                <a:solidFill>
                  <a:srgbClr val="0070C0"/>
                </a:solidFill>
                <a:latin typeface="Times New Roman" pitchFamily="18" charset="0"/>
              </a:rPr>
              <a:t>  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What is cyclone</a:t>
            </a:r>
            <a:r>
              <a:rPr lang="bn-BD" sz="4000" dirty="0" smtClean="0">
                <a:solidFill>
                  <a:srgbClr val="0070C0"/>
                </a:solidFill>
                <a:latin typeface="Times New Roman" pitchFamily="18" charset="0"/>
              </a:rPr>
              <a:t>?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878" y="4930914"/>
            <a:ext cx="6818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are the compositions of atmosphere  </a:t>
            </a:r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066800"/>
            <a:ext cx="9144000" cy="7078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rinda"/>
                <a:ea typeface="Calibri" pitchFamily="34" charset="0"/>
                <a:cs typeface="Times New Roman" pitchFamily="18" charset="0"/>
              </a:rPr>
              <a:t>Feedback</a:t>
            </a:r>
            <a:endParaRPr kumimoji="0" lang="en-US" sz="6000" b="1" i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95400"/>
            <a:ext cx="9144000" cy="7694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10000"/>
                <a:alpha val="43000"/>
              </a:schemeClr>
            </a:solidFill>
          </a:ln>
          <a:scene3d>
            <a:camera prst="orthographicFront"/>
            <a:lightRig rig="threePt" dir="t"/>
          </a:scene3d>
          <a:sp3d>
            <a:bevelB prst="relaxedInset"/>
          </a:sp3d>
        </p:spPr>
        <p:txBody>
          <a:bodyPr wrap="square">
            <a:spAutoFit/>
          </a:bodyPr>
          <a:lstStyle/>
          <a:p>
            <a:r>
              <a:rPr lang="en-US" sz="4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Today’s class is divided into two phases</a:t>
            </a:r>
            <a:endParaRPr lang="en-US" sz="44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Environmental chemistry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6670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The gas law (Boyle’s law,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Charle’s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law, Avogadro’s law)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257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The ideal gas equation.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Environmental chemistry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066800"/>
            <a:ext cx="9144000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Boyle’s law</a:t>
            </a:r>
            <a:endParaRPr kumimoji="0" lang="en-US" sz="5400" b="1" i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9050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For a </a:t>
            </a:r>
            <a:r>
              <a:rPr lang="en-US" sz="4800" u="sng" dirty="0" smtClean="0">
                <a:latin typeface="Times New Roman" pitchFamily="18" charset="0"/>
                <a:cs typeface="Times New Roman" pitchFamily="18" charset="0"/>
              </a:rPr>
              <a:t>fixed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amount of an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  <a:hlinkClick r:id="rId3" tooltip="Ideal gas"/>
              </a:rPr>
              <a:t>ideal gas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kept at a fixed temperature, </a:t>
            </a:r>
            <a:r>
              <a:rPr lang="en-US" sz="4800" u="sng" dirty="0" smtClean="0">
                <a:solidFill>
                  <a:srgbClr val="22682F"/>
                </a:solidFill>
                <a:latin typeface="Times New Roman" pitchFamily="18" charset="0"/>
                <a:cs typeface="Times New Roman" pitchFamily="18" charset="0"/>
              </a:rPr>
              <a:t>pressure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800" u="sng" dirty="0" smtClean="0">
                <a:solidFill>
                  <a:srgbClr val="22682F"/>
                </a:solidFill>
                <a:latin typeface="Times New Roman" pitchFamily="18" charset="0"/>
                <a:cs typeface="Times New Roman" pitchFamily="18" charset="0"/>
              </a:rPr>
              <a:t>volume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US" sz="4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inversely proportional</a:t>
            </a:r>
            <a:endParaRPr lang="en-US" sz="4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84138" cy="190500"/>
          </a:xfrm>
          <a:prstGeom prst="rect">
            <a:avLst/>
          </a:prstGeom>
          <a:noFill/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Environmental chemistry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1066800"/>
            <a:ext cx="9144000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Boyle’s law</a:t>
            </a:r>
          </a:p>
        </p:txBody>
      </p:sp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1341437" y="4953000"/>
          <a:ext cx="361156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Equation" r:id="rId4" imgW="1155600" imgH="203040" progId="Equation.3">
                  <p:embed/>
                </p:oleObj>
              </mc:Choice>
              <mc:Fallback>
                <p:oleObj name="Equation" r:id="rId4" imgW="115560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7" y="4953000"/>
                        <a:ext cx="3611563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352800" y="5892225"/>
            <a:ext cx="312420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p</a:t>
            </a:r>
            <a:r>
              <a:rPr lang="en-US" sz="32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6800" y="5981581"/>
            <a:ext cx="1905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Therefore,</a:t>
            </a:r>
          </a:p>
          <a:p>
            <a:endParaRPr lang="en-US" dirty="0"/>
          </a:p>
        </p:txBody>
      </p:sp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3048000" y="2069306"/>
          <a:ext cx="2514600" cy="2807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Equation" r:id="rId6" imgW="812520" imgH="1028520" progId="Equation.3">
                  <p:embed/>
                </p:oleObj>
              </mc:Choice>
              <mc:Fallback>
                <p:oleObj name="Equation" r:id="rId6" imgW="812520" imgH="102852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069306"/>
                        <a:ext cx="2514600" cy="2807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2057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Mathematically,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Environmental chemistry 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1066800"/>
            <a:ext cx="9144000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Boyle’s law</a:t>
            </a:r>
          </a:p>
        </p:txBody>
      </p:sp>
      <p:pic>
        <p:nvPicPr>
          <p:cNvPr id="2" name="Boyle's Law (Animation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" y="243840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Environmental chemistry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1066800"/>
            <a:ext cx="9144000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Charles's law</a:t>
            </a:r>
            <a:endParaRPr kumimoji="0" lang="en-US" sz="5400" b="1" i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090678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When the pressure on a sample of a dry gas is held constant, the </a:t>
            </a:r>
            <a:r>
              <a:rPr lang="en-US" sz="4400" u="sng" dirty="0" smtClean="0">
                <a:solidFill>
                  <a:srgbClr val="002CB8"/>
                </a:solidFill>
                <a:latin typeface="Times New Roman" pitchFamily="18" charset="0"/>
                <a:cs typeface="Times New Roman" pitchFamily="18" charset="0"/>
              </a:rPr>
              <a:t>Kelvin temperature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and the </a:t>
            </a:r>
            <a:r>
              <a:rPr lang="en-US" sz="4400" u="sng" dirty="0" smtClean="0">
                <a:solidFill>
                  <a:srgbClr val="002CB8"/>
                </a:solidFill>
                <a:latin typeface="Times New Roman" pitchFamily="18" charset="0"/>
                <a:cs typeface="Times New Roman" pitchFamily="18" charset="0"/>
              </a:rPr>
              <a:t>volume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will be </a:t>
            </a:r>
            <a:r>
              <a:rPr lang="en-US" sz="4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directly proportional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Environmental chemistry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Charles's law</a:t>
            </a:r>
            <a:endParaRPr kumimoji="0" lang="en-US" sz="5400" b="1" i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VI Charles' Law demo anima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1990130"/>
            <a:ext cx="7696200" cy="395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1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2122</TotalTime>
  <Words>365</Words>
  <Application>Microsoft Office PowerPoint</Application>
  <PresentationFormat>On-screen Show (4:3)</PresentationFormat>
  <Paragraphs>92</Paragraphs>
  <Slides>22</Slides>
  <Notes>2</Notes>
  <HiddenSlides>0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Times New Roman</vt:lpstr>
      <vt:lpstr>Vrinda</vt:lpstr>
      <vt:lpstr>Wingdings</vt:lpstr>
      <vt:lpstr>Office Theme</vt:lpstr>
      <vt:lpstr>Equation</vt:lpstr>
      <vt:lpstr>PowerPoint Presentation</vt:lpstr>
      <vt:lpstr>PowerPoint Presentation</vt:lpstr>
      <vt:lpstr>Environmental chemistry</vt:lpstr>
      <vt:lpstr>Environmental chemistry</vt:lpstr>
      <vt:lpstr> Environmental chemistry </vt:lpstr>
      <vt:lpstr>  Environmental chemistry  </vt:lpstr>
      <vt:lpstr> Environmental chemistry  </vt:lpstr>
      <vt:lpstr> Environmental chemistry  </vt:lpstr>
      <vt:lpstr> Environmental chemistry  </vt:lpstr>
      <vt:lpstr> Environmental chemistry  </vt:lpstr>
      <vt:lpstr> Environmental chemistry  </vt:lpstr>
      <vt:lpstr> Environmental chemistry  </vt:lpstr>
      <vt:lpstr> Environmental chemistry  </vt:lpstr>
      <vt:lpstr> Environmental chemistry  </vt:lpstr>
      <vt:lpstr> Environmental chemistry  </vt:lpstr>
      <vt:lpstr> Environmental chemistry  </vt:lpstr>
      <vt:lpstr> Environmental chemistry  </vt:lpstr>
      <vt:lpstr> Environmental chemistry  </vt:lpstr>
      <vt:lpstr> Environmental chemistry  </vt:lpstr>
      <vt:lpstr> Environmental chemistry  </vt:lpstr>
      <vt:lpstr> Environmental chemistry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ASUS</cp:lastModifiedBy>
  <cp:revision>299</cp:revision>
  <dcterms:created xsi:type="dcterms:W3CDTF">2015-04-24T03:54:46Z</dcterms:created>
  <dcterms:modified xsi:type="dcterms:W3CDTF">2016-11-19T02:38:41Z</dcterms:modified>
</cp:coreProperties>
</file>